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会话跟踪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Cookie</a:t>
            </a:r>
            <a:r>
              <a:rPr>
                <a:sym typeface="+mn-ea"/>
              </a:rPr>
              <a:t>的种类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永久性</a:t>
            </a:r>
            <a:r>
              <a:rPr altLang="zh-CN">
                <a:sym typeface="+mn-ea"/>
              </a:rPr>
              <a:t>Cookie</a:t>
            </a:r>
            <a:endParaRPr lang="zh-CN" altLang="zh-CN" dirty="0"/>
          </a:p>
          <a:p>
            <a:r>
              <a:rPr>
                <a:sym typeface="+mn-ea"/>
              </a:rPr>
              <a:t>临时性</a:t>
            </a:r>
            <a:r>
              <a:rPr altLang="zh-CN">
                <a:sym typeface="+mn-ea"/>
              </a:rPr>
              <a:t>Cookie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HttpSession</a:t>
            </a:r>
            <a:br>
              <a:rPr lang="zh-CN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3315" name="Oval 3"/>
          <p:cNvSpPr/>
          <p:nvPr/>
        </p:nvSpPr>
        <p:spPr>
          <a:xfrm>
            <a:off x="1943100" y="2314575"/>
            <a:ext cx="2133600" cy="23622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b="1" dirty="0">
                <a:latin typeface="Arial" panose="020B0604020202020204" pitchFamily="34" charset="0"/>
                <a:ea typeface="楷体_GB2312" pitchFamily="1" charset="-122"/>
              </a:rPr>
              <a:t>客户端</a:t>
            </a:r>
            <a:endParaRPr lang="zh-CN" altLang="en-US" sz="2200" b="1" dirty="0"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13316" name="Oval 4"/>
          <p:cNvSpPr/>
          <p:nvPr/>
        </p:nvSpPr>
        <p:spPr>
          <a:xfrm>
            <a:off x="7810500" y="1704975"/>
            <a:ext cx="2743200" cy="42672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zh-CN" sz="2200" b="1" dirty="0">
                <a:latin typeface="Arial" panose="020B0604020202020204" pitchFamily="34" charset="0"/>
              </a:rPr>
              <a:t>Tomcat</a:t>
            </a:r>
            <a:endParaRPr lang="zh-CN" altLang="zh-CN" sz="2200" b="1" dirty="0">
              <a:latin typeface="Arial" panose="020B0604020202020204" pitchFamily="34" charset="0"/>
            </a:endParaRPr>
          </a:p>
        </p:txBody>
      </p:sp>
      <p:sp>
        <p:nvSpPr>
          <p:cNvPr id="13317" name="Line 5"/>
          <p:cNvSpPr/>
          <p:nvPr/>
        </p:nvSpPr>
        <p:spPr>
          <a:xfrm>
            <a:off x="4076700" y="2847975"/>
            <a:ext cx="3657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3318" name="Text Box 6"/>
          <p:cNvSpPr txBox="1"/>
          <p:nvPr/>
        </p:nvSpPr>
        <p:spPr>
          <a:xfrm>
            <a:off x="4914900" y="2328863"/>
            <a:ext cx="1368425" cy="33718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sz="1600" dirty="0">
                <a:latin typeface="Arial" panose="020B0604020202020204" pitchFamily="34" charset="0"/>
              </a:rPr>
              <a:t>1,</a:t>
            </a:r>
            <a:r>
              <a:rPr lang="zh-CN" altLang="en-US" sz="1600" dirty="0">
                <a:latin typeface="Arial" panose="020B0604020202020204" pitchFamily="34" charset="0"/>
              </a:rPr>
              <a:t>第一次请求</a:t>
            </a:r>
            <a:endParaRPr lang="zh-CN" altLang="en-US" sz="1600" dirty="0">
              <a:latin typeface="Arial" panose="020B0604020202020204" pitchFamily="34" charset="0"/>
            </a:endParaRPr>
          </a:p>
        </p:txBody>
      </p:sp>
      <p:sp>
        <p:nvSpPr>
          <p:cNvPr id="13319" name="Line 7"/>
          <p:cNvSpPr/>
          <p:nvPr/>
        </p:nvSpPr>
        <p:spPr>
          <a:xfrm flipH="1">
            <a:off x="4229100" y="3990975"/>
            <a:ext cx="34290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3320" name="Text Box 8"/>
          <p:cNvSpPr txBox="1"/>
          <p:nvPr/>
        </p:nvSpPr>
        <p:spPr>
          <a:xfrm>
            <a:off x="4914900" y="3548063"/>
            <a:ext cx="2723515" cy="33718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sz="1600" dirty="0">
                <a:latin typeface="Arial" panose="020B0604020202020204" pitchFamily="34" charset="0"/>
              </a:rPr>
              <a:t>3,</a:t>
            </a:r>
            <a:r>
              <a:rPr lang="zh-CN" altLang="en-US" sz="1600" dirty="0">
                <a:latin typeface="Arial" panose="020B0604020202020204" pitchFamily="34" charset="0"/>
              </a:rPr>
              <a:t>第一次响应</a:t>
            </a:r>
            <a:r>
              <a:rPr lang="zh-CN" altLang="zh-CN" sz="1600" dirty="0">
                <a:latin typeface="Arial" panose="020B0604020202020204" pitchFamily="34" charset="0"/>
              </a:rPr>
              <a:t>/</a:t>
            </a:r>
            <a:r>
              <a:rPr lang="zh-CN" altLang="en-US" sz="1600" dirty="0">
                <a:latin typeface="Arial" panose="020B0604020202020204" pitchFamily="34" charset="0"/>
              </a:rPr>
              <a:t>发送</a:t>
            </a:r>
            <a:r>
              <a:rPr lang="zh-CN" altLang="zh-CN" sz="1600" dirty="0">
                <a:latin typeface="Arial" panose="020B0604020202020204" pitchFamily="34" charset="0"/>
              </a:rPr>
              <a:t>sessionID</a:t>
            </a:r>
            <a:endParaRPr lang="zh-CN" altLang="zh-CN" sz="1600" dirty="0">
              <a:latin typeface="Arial" panose="020B0604020202020204" pitchFamily="34" charset="0"/>
            </a:endParaRPr>
          </a:p>
        </p:txBody>
      </p:sp>
      <p:sp>
        <p:nvSpPr>
          <p:cNvPr id="13321" name="Text Box 9"/>
          <p:cNvSpPr txBox="1"/>
          <p:nvPr/>
        </p:nvSpPr>
        <p:spPr>
          <a:xfrm>
            <a:off x="1682750" y="3762375"/>
            <a:ext cx="2486660" cy="33718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sz="1600" dirty="0">
                <a:latin typeface="Arial" panose="020B0604020202020204" pitchFamily="34" charset="0"/>
              </a:rPr>
              <a:t>4,</a:t>
            </a:r>
            <a:r>
              <a:rPr lang="zh-CN" altLang="en-US" sz="1600" dirty="0">
                <a:latin typeface="Arial" panose="020B0604020202020204" pitchFamily="34" charset="0"/>
              </a:rPr>
              <a:t>保存</a:t>
            </a:r>
            <a:r>
              <a:rPr lang="zh-CN" altLang="zh-CN" sz="1600" dirty="0">
                <a:latin typeface="Arial" panose="020B0604020202020204" pitchFamily="34" charset="0"/>
              </a:rPr>
              <a:t>sessionID</a:t>
            </a:r>
            <a:r>
              <a:rPr lang="zh-CN" altLang="en-US" sz="1600" dirty="0">
                <a:latin typeface="Arial" panose="020B0604020202020204" pitchFamily="34" charset="0"/>
              </a:rPr>
              <a:t>到</a:t>
            </a:r>
            <a:r>
              <a:rPr lang="zh-CN" altLang="zh-CN" sz="1600" dirty="0">
                <a:latin typeface="Arial" panose="020B0604020202020204" pitchFamily="34" charset="0"/>
              </a:rPr>
              <a:t>Cookie</a:t>
            </a:r>
            <a:endParaRPr lang="zh-CN" altLang="zh-CN" sz="1600" dirty="0">
              <a:latin typeface="Arial" panose="020B0604020202020204" pitchFamily="34" charset="0"/>
            </a:endParaRPr>
          </a:p>
        </p:txBody>
      </p:sp>
      <p:sp>
        <p:nvSpPr>
          <p:cNvPr id="13322" name="Line 10"/>
          <p:cNvSpPr/>
          <p:nvPr/>
        </p:nvSpPr>
        <p:spPr>
          <a:xfrm>
            <a:off x="4229100" y="4752975"/>
            <a:ext cx="3276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3323" name="Text Box 11"/>
          <p:cNvSpPr txBox="1"/>
          <p:nvPr/>
        </p:nvSpPr>
        <p:spPr>
          <a:xfrm>
            <a:off x="4914900" y="4256088"/>
            <a:ext cx="2723515" cy="337185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sz="1600" dirty="0">
                <a:latin typeface="Arial" panose="020B0604020202020204" pitchFamily="34" charset="0"/>
              </a:rPr>
              <a:t>5,</a:t>
            </a:r>
            <a:r>
              <a:rPr lang="zh-CN" altLang="en-US" sz="1600" dirty="0">
                <a:latin typeface="Arial" panose="020B0604020202020204" pitchFamily="34" charset="0"/>
              </a:rPr>
              <a:t>第二次请求</a:t>
            </a:r>
            <a:r>
              <a:rPr lang="zh-CN" altLang="zh-CN" sz="1600" dirty="0">
                <a:latin typeface="Arial" panose="020B0604020202020204" pitchFamily="34" charset="0"/>
              </a:rPr>
              <a:t>/</a:t>
            </a:r>
            <a:r>
              <a:rPr lang="zh-CN" altLang="en-US" sz="1600" dirty="0">
                <a:latin typeface="Arial" panose="020B0604020202020204" pitchFamily="34" charset="0"/>
              </a:rPr>
              <a:t>附带</a:t>
            </a:r>
            <a:r>
              <a:rPr lang="zh-CN" altLang="zh-CN" sz="1600" dirty="0">
                <a:latin typeface="Arial" panose="020B0604020202020204" pitchFamily="34" charset="0"/>
              </a:rPr>
              <a:t>sessionID</a:t>
            </a:r>
            <a:endParaRPr lang="zh-CN" altLang="zh-CN" sz="1600" dirty="0">
              <a:latin typeface="Arial" panose="020B0604020202020204" pitchFamily="34" charset="0"/>
            </a:endParaRPr>
          </a:p>
        </p:txBody>
      </p:sp>
      <p:sp>
        <p:nvSpPr>
          <p:cNvPr id="13324" name="Oval 12"/>
          <p:cNvSpPr/>
          <p:nvPr/>
        </p:nvSpPr>
        <p:spPr>
          <a:xfrm>
            <a:off x="8191500" y="2390775"/>
            <a:ext cx="1752600" cy="9144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zh-CN" dirty="0">
                <a:latin typeface="Arial" panose="020B0604020202020204" pitchFamily="34" charset="0"/>
              </a:rPr>
              <a:t>2,</a:t>
            </a:r>
            <a:r>
              <a:rPr lang="zh-CN" altLang="en-US" sz="1600" dirty="0">
                <a:latin typeface="Arial" panose="020B0604020202020204" pitchFamily="34" charset="0"/>
              </a:rPr>
              <a:t>创建</a:t>
            </a:r>
            <a:r>
              <a:rPr lang="zh-CN" altLang="zh-CN" sz="1600" dirty="0">
                <a:latin typeface="Arial" panose="020B0604020202020204" pitchFamily="34" charset="0"/>
              </a:rPr>
              <a:t>Session</a:t>
            </a:r>
            <a:r>
              <a:rPr lang="zh-CN" altLang="en-US" sz="1600" dirty="0">
                <a:latin typeface="Arial" panose="020B0604020202020204" pitchFamily="34" charset="0"/>
              </a:rPr>
              <a:t>对象</a:t>
            </a:r>
            <a:endParaRPr lang="zh-CN" altLang="en-US" sz="16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HttpSession</a:t>
            </a:r>
            <a:r>
              <a:rPr>
                <a:sym typeface="+mn-ea"/>
              </a:rPr>
              <a:t>示例</a:t>
            </a:r>
            <a:r>
              <a:rPr altLang="zh-CN">
                <a:sym typeface="+mn-ea"/>
              </a:rPr>
              <a:t>1</a:t>
            </a:r>
            <a:br>
              <a:rPr lang="zh-CN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//</a:t>
            </a:r>
            <a:r>
              <a:rPr>
                <a:sym typeface="+mn-ea"/>
              </a:rPr>
              <a:t>创建</a:t>
            </a:r>
            <a:r>
              <a:rPr altLang="zh-CN">
                <a:sym typeface="+mn-ea"/>
              </a:rPr>
              <a:t>session</a:t>
            </a:r>
            <a:r>
              <a:rPr>
                <a:sym typeface="+mn-ea"/>
              </a:rPr>
              <a:t>对象</a:t>
            </a:r>
            <a:endParaRPr lang="zh-CN" altLang="en-US" dirty="0"/>
          </a:p>
          <a:p>
            <a:pPr>
              <a:buNone/>
            </a:pPr>
            <a:r>
              <a:rPr altLang="zh-CN">
                <a:solidFill>
                  <a:srgbClr val="FF0000"/>
                </a:solidFill>
                <a:sym typeface="+mn-ea"/>
              </a:rPr>
              <a:t>HttpSession session =req.getSession();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//req.getSession(true);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HttpSession</a:t>
            </a:r>
            <a:r>
              <a:rPr>
                <a:sym typeface="+mn-ea"/>
              </a:rPr>
              <a:t>示例</a:t>
            </a:r>
            <a:r>
              <a:rPr lang="en-US" altLang="zh-CN">
                <a:sym typeface="+mn-ea"/>
              </a:rPr>
              <a:t>2</a:t>
            </a:r>
            <a:endParaRPr lang="en-US" altLang="zh-CN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resp.setContentType("text/html;charset=utf-8");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PrintWriter out = resp.getWriter();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String texthtml="&lt;html&gt;&lt;head&gt;&lt;/head&gt;&lt;body&gt;</a:t>
            </a:r>
            <a:r>
              <a:rPr>
                <a:sym typeface="+mn-ea"/>
              </a:rPr>
              <a:t>成功</a:t>
            </a:r>
            <a:r>
              <a:rPr altLang="zh-CN">
                <a:sym typeface="+mn-ea"/>
              </a:rPr>
              <a:t>" 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out.println(texthtml);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out.println("</a:t>
            </a:r>
            <a:r>
              <a:rPr>
                <a:sym typeface="+mn-ea"/>
              </a:rPr>
              <a:t>请求的客户为</a:t>
            </a:r>
            <a:r>
              <a:rPr altLang="zh-CN">
                <a:sym typeface="+mn-ea"/>
              </a:rPr>
              <a:t>:");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//</a:t>
            </a:r>
            <a:r>
              <a:rPr>
                <a:sym typeface="+mn-ea"/>
              </a:rPr>
              <a:t>得到</a:t>
            </a:r>
            <a:r>
              <a:rPr altLang="zh-CN">
                <a:sym typeface="+mn-ea"/>
              </a:rPr>
              <a:t>Session</a:t>
            </a:r>
            <a:r>
              <a:rPr>
                <a:sym typeface="+mn-ea"/>
              </a:rPr>
              <a:t>对象</a:t>
            </a:r>
            <a:r>
              <a:rPr altLang="zh-CN">
                <a:sym typeface="+mn-ea"/>
              </a:rPr>
              <a:t>,</a:t>
            </a:r>
            <a:r>
              <a:rPr>
                <a:sym typeface="+mn-ea"/>
              </a:rPr>
              <a:t>如果</a:t>
            </a:r>
            <a:r>
              <a:rPr altLang="zh-CN">
                <a:sym typeface="+mn-ea"/>
              </a:rPr>
              <a:t>Session</a:t>
            </a:r>
            <a:r>
              <a:rPr>
                <a:sym typeface="+mn-ea"/>
              </a:rPr>
              <a:t>没有不会创建</a:t>
            </a:r>
            <a:endParaRPr lang="zh-CN" altLang="en-US" dirty="0"/>
          </a:p>
          <a:p>
            <a:pPr>
              <a:buNone/>
            </a:pPr>
            <a:r>
              <a:rPr altLang="zh-CN">
                <a:solidFill>
                  <a:srgbClr val="FF0000"/>
                </a:solidFill>
                <a:sym typeface="+mn-ea"/>
              </a:rPr>
              <a:t>HttpSession session = req.getSession(false);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//</a:t>
            </a:r>
            <a:r>
              <a:rPr>
                <a:sym typeface="+mn-ea"/>
              </a:rPr>
              <a:t>获取</a:t>
            </a:r>
            <a:r>
              <a:rPr altLang="zh-CN">
                <a:sym typeface="+mn-ea"/>
              </a:rPr>
              <a:t>Session</a:t>
            </a:r>
            <a:r>
              <a:rPr>
                <a:sym typeface="+mn-ea"/>
              </a:rPr>
              <a:t>对象的</a:t>
            </a:r>
            <a:r>
              <a:rPr altLang="zh-CN">
                <a:sym typeface="+mn-ea"/>
              </a:rPr>
              <a:t>Id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out.println(session.getId());</a:t>
            </a:r>
            <a:endParaRPr lang="zh-CN" altLang="zh-CN" dirty="0"/>
          </a:p>
          <a:p>
            <a:pPr>
              <a:buNone/>
            </a:pP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out.println("&lt;/body&gt;&lt;/html&gt;");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使用</a:t>
            </a:r>
            <a:r>
              <a:rPr altLang="zh-CN">
                <a:sym typeface="+mn-ea"/>
              </a:rPr>
              <a:t>Session</a:t>
            </a:r>
            <a:r>
              <a:rPr>
                <a:sym typeface="+mn-ea"/>
              </a:rPr>
              <a:t>跟踪用户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String uid = req.getParameter("uid");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session.setAttribute("uid",uid);</a:t>
            </a:r>
            <a:endParaRPr lang="zh-CN" altLang="zh-CN" dirty="0"/>
          </a:p>
          <a:p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out.println(session.getAttribute("uid"));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Session ID</a:t>
            </a:r>
            <a:r>
              <a:rPr>
                <a:sym typeface="+mn-ea"/>
              </a:rPr>
              <a:t>是怎样写入客户端的？</a:t>
            </a:r>
            <a:endParaRPr lang="zh-CN" altLang="en-US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HttpSession</a:t>
            </a:r>
            <a:r>
              <a:rPr>
                <a:sym typeface="+mn-ea"/>
              </a:rPr>
              <a:t>与</a:t>
            </a:r>
            <a:r>
              <a:rPr altLang="zh-CN">
                <a:sym typeface="+mn-ea"/>
              </a:rPr>
              <a:t>Cookie</a:t>
            </a:r>
            <a:r>
              <a:rPr>
                <a:sym typeface="+mn-ea"/>
              </a:rPr>
              <a:t>对象的关系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out.println(req.getHeader("Cookie"));</a:t>
            </a:r>
            <a:endParaRPr lang="zh-CN" altLang="zh-CN" dirty="0"/>
          </a:p>
          <a:p>
            <a:pPr>
              <a:buNone/>
            </a:pP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Cookie cks[] =req.getCookies();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for(Cookie c:cks){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	out.println(c);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	out.println(c.getName());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	out.println(c.getValue());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}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Session</a:t>
            </a:r>
            <a:r>
              <a:rPr>
                <a:sym typeface="+mn-ea"/>
              </a:rPr>
              <a:t>与</a:t>
            </a:r>
            <a:r>
              <a:rPr altLang="zh-CN">
                <a:sym typeface="+mn-ea"/>
              </a:rPr>
              <a:t>Cookie</a:t>
            </a:r>
            <a:r>
              <a:rPr>
                <a:sym typeface="+mn-ea"/>
              </a:rPr>
              <a:t>比较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Cookie</a:t>
            </a:r>
            <a:r>
              <a:rPr>
                <a:sym typeface="+mn-ea"/>
              </a:rPr>
              <a:t>的缺点</a:t>
            </a:r>
            <a:endParaRPr lang="zh-CN" altLang="en-US" dirty="0"/>
          </a:p>
          <a:p>
            <a:pPr lvl="1"/>
            <a:r>
              <a:rPr>
                <a:sym typeface="+mn-ea"/>
              </a:rPr>
              <a:t>不安全，以文本形式存放数据</a:t>
            </a:r>
            <a:endParaRPr lang="zh-CN" altLang="en-US" dirty="0"/>
          </a:p>
          <a:p>
            <a:pPr lvl="1"/>
            <a:r>
              <a:rPr>
                <a:sym typeface="+mn-ea"/>
              </a:rPr>
              <a:t>传输数据量比较大</a:t>
            </a:r>
            <a:endParaRPr lang="zh-CN" altLang="en-US" dirty="0"/>
          </a:p>
          <a:p>
            <a:pPr lvl="1"/>
            <a:r>
              <a:rPr>
                <a:sym typeface="+mn-ea"/>
              </a:rPr>
              <a:t>浏览器可能关闭</a:t>
            </a:r>
            <a:r>
              <a:rPr altLang="zh-CN">
                <a:sym typeface="+mn-ea"/>
              </a:rPr>
              <a:t>Cookie</a:t>
            </a:r>
            <a:r>
              <a:rPr>
                <a:sym typeface="+mn-ea"/>
              </a:rPr>
              <a:t>，导致一些功能不可使用</a:t>
            </a:r>
            <a:endParaRPr lang="zh-CN" altLang="en-US" dirty="0"/>
          </a:p>
          <a:p>
            <a:r>
              <a:rPr altLang="zh-CN">
                <a:sym typeface="+mn-ea"/>
              </a:rPr>
              <a:t>Cookie</a:t>
            </a:r>
            <a:r>
              <a:rPr>
                <a:sym typeface="+mn-ea"/>
              </a:rPr>
              <a:t>的优点</a:t>
            </a:r>
            <a:endParaRPr lang="zh-CN" altLang="en-US" dirty="0"/>
          </a:p>
          <a:p>
            <a:pPr lvl="1"/>
            <a:r>
              <a:rPr>
                <a:sym typeface="+mn-ea"/>
              </a:rPr>
              <a:t>用户可以自由决定是否使用</a:t>
            </a:r>
            <a:r>
              <a:rPr altLang="zh-CN">
                <a:sym typeface="+mn-ea"/>
              </a:rPr>
              <a:t>Cookie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Session</a:t>
            </a:r>
            <a:r>
              <a:rPr>
                <a:sym typeface="+mn-ea"/>
              </a:rPr>
              <a:t>的生命周期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在</a:t>
            </a:r>
            <a:r>
              <a:rPr altLang="zh-CN">
                <a:sym typeface="+mn-ea"/>
              </a:rPr>
              <a:t>jsp</a:t>
            </a:r>
            <a:r>
              <a:rPr>
                <a:sym typeface="+mn-ea"/>
              </a:rPr>
              <a:t>页面中，当第一次访问时自动产生</a:t>
            </a:r>
            <a:r>
              <a:rPr altLang="zh-CN">
                <a:sym typeface="+mn-ea"/>
              </a:rPr>
              <a:t>HttpSession</a:t>
            </a:r>
            <a:endParaRPr lang="zh-CN" altLang="zh-CN" dirty="0"/>
          </a:p>
          <a:p>
            <a:r>
              <a:rPr>
                <a:sym typeface="+mn-ea"/>
              </a:rPr>
              <a:t>在</a:t>
            </a:r>
            <a:r>
              <a:rPr altLang="zh-CN">
                <a:sym typeface="+mn-ea"/>
              </a:rPr>
              <a:t>servlet</a:t>
            </a:r>
            <a:r>
              <a:rPr>
                <a:sym typeface="+mn-ea"/>
              </a:rPr>
              <a:t>中第一次调用</a:t>
            </a:r>
            <a:r>
              <a:rPr altLang="zh-CN">
                <a:sym typeface="+mn-ea"/>
              </a:rPr>
              <a:t>request.getSession()</a:t>
            </a:r>
            <a:r>
              <a:rPr>
                <a:sym typeface="+mn-ea"/>
              </a:rPr>
              <a:t>时产生</a:t>
            </a:r>
            <a:r>
              <a:rPr altLang="zh-CN">
                <a:sym typeface="+mn-ea"/>
              </a:rPr>
              <a:t>HttpSession</a:t>
            </a:r>
            <a:endParaRPr lang="zh-CN" altLang="zh-CN" dirty="0"/>
          </a:p>
          <a:p>
            <a:r>
              <a:rPr>
                <a:sym typeface="+mn-ea"/>
              </a:rPr>
              <a:t>可以调用</a:t>
            </a:r>
            <a:r>
              <a:rPr altLang="zh-CN">
                <a:sym typeface="+mn-ea"/>
              </a:rPr>
              <a:t>HttpSession.invalidate()</a:t>
            </a:r>
            <a:r>
              <a:rPr>
                <a:sym typeface="+mn-ea"/>
              </a:rPr>
              <a:t>方法销毁</a:t>
            </a:r>
            <a:r>
              <a:rPr altLang="zh-CN">
                <a:sym typeface="+mn-ea"/>
              </a:rPr>
              <a:t>HttpSession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隐藏表单域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2(</a:t>
            </a:r>
            <a:r>
              <a:rPr>
                <a:sym typeface="+mn-ea"/>
              </a:rPr>
              <a:t>小量</a:t>
            </a:r>
            <a:r>
              <a:rPr altLang="zh-CN">
                <a:sym typeface="+mn-ea"/>
              </a:rPr>
              <a:t>)</a:t>
            </a:r>
            <a:r>
              <a:rPr>
                <a:sym typeface="+mn-ea"/>
              </a:rPr>
              <a:t>个请求之间的跟踪</a:t>
            </a:r>
            <a:endParaRPr lang="zh-CN" altLang="en-US" dirty="0"/>
          </a:p>
          <a:p>
            <a:endParaRPr lang="zh-CN" altLang="en-US"/>
          </a:p>
        </p:txBody>
      </p:sp>
      <p:pic>
        <p:nvPicPr>
          <p:cNvPr id="21508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2135" y="1457325"/>
            <a:ext cx="8163560" cy="47256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了解</a:t>
            </a:r>
            <a:r>
              <a:rPr altLang="zh-CN">
                <a:sym typeface="+mn-ea"/>
              </a:rPr>
              <a:t>HTTP</a:t>
            </a:r>
            <a:r>
              <a:rPr>
                <a:sym typeface="+mn-ea"/>
              </a:rPr>
              <a:t>协议的无状态和容器提供的状态服务</a:t>
            </a:r>
            <a:endParaRPr lang="zh-CN" altLang="en-US" dirty="0"/>
          </a:p>
          <a:p>
            <a:r>
              <a:rPr>
                <a:sym typeface="+mn-ea"/>
              </a:rPr>
              <a:t>学会应用会话跟踪的</a:t>
            </a:r>
            <a:r>
              <a:rPr altLang="zh-CN">
                <a:sym typeface="+mn-ea"/>
              </a:rPr>
              <a:t>4</a:t>
            </a:r>
            <a:r>
              <a:rPr>
                <a:sym typeface="+mn-ea"/>
              </a:rPr>
              <a:t>种方法</a:t>
            </a:r>
            <a:endParaRPr lang="zh-CN" altLang="en-US" dirty="0"/>
          </a:p>
          <a:p>
            <a:r>
              <a:rPr>
                <a:sym typeface="+mn-ea"/>
              </a:rPr>
              <a:t>熟悉</a:t>
            </a:r>
            <a:r>
              <a:rPr altLang="zh-CN">
                <a:sym typeface="+mn-ea"/>
              </a:rPr>
              <a:t>HttpSession</a:t>
            </a:r>
            <a:r>
              <a:rPr>
                <a:sym typeface="+mn-ea"/>
              </a:rPr>
              <a:t>的生命周期</a:t>
            </a:r>
            <a:endParaRPr lang="zh-CN" altLang="en-US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第一种方案</a:t>
            </a:r>
            <a:endParaRPr lang="zh-CN" altLang="en-US"/>
          </a:p>
        </p:txBody>
      </p:sp>
      <p:pic>
        <p:nvPicPr>
          <p:cNvPr id="22531" name="Picture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1230630"/>
            <a:ext cx="10852150" cy="50196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第二种方案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&lt;script type="text/javascript"&gt;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   function setAction(action){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     document.getElementById("action").value=action;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   }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&lt;/script&gt;</a:t>
            </a:r>
            <a:endParaRPr lang="zh-CN" altLang="zh-CN" dirty="0"/>
          </a:p>
          <a:p>
            <a:endParaRPr lang="zh-CN" altLang="en-US"/>
          </a:p>
        </p:txBody>
      </p:sp>
      <p:pic>
        <p:nvPicPr>
          <p:cNvPr id="24580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925" y="3649345"/>
            <a:ext cx="10925175" cy="21634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URL</a:t>
            </a:r>
            <a:r>
              <a:t>重写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&lt;tr align="left"&gt;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&lt;td&gt;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&lt;a href="process?action=</a:t>
            </a:r>
            <a:r>
              <a:rPr>
                <a:sym typeface="+mn-ea"/>
              </a:rPr>
              <a:t>查询</a:t>
            </a:r>
            <a:r>
              <a:rPr altLang="zh-CN">
                <a:sym typeface="+mn-ea"/>
              </a:rPr>
              <a:t>&amp;id=E0001"&gt;</a:t>
            </a:r>
            <a:r>
              <a:rPr>
                <a:sym typeface="+mn-ea"/>
              </a:rPr>
              <a:t>查询</a:t>
            </a:r>
            <a:r>
              <a:rPr altLang="zh-CN">
                <a:sym typeface="+mn-ea"/>
              </a:rPr>
              <a:t>&lt;/a&gt;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&lt;/td&gt;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&lt;td&gt;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&lt;a href="process?action=</a:t>
            </a:r>
            <a:r>
              <a:rPr>
                <a:sym typeface="+mn-ea"/>
              </a:rPr>
              <a:t>删除</a:t>
            </a:r>
            <a:r>
              <a:rPr altLang="zh-CN">
                <a:sym typeface="+mn-ea"/>
              </a:rPr>
              <a:t>&amp;id=E0001"&gt;</a:t>
            </a:r>
            <a:r>
              <a:rPr>
                <a:sym typeface="+mn-ea"/>
              </a:rPr>
              <a:t>删除</a:t>
            </a:r>
            <a:r>
              <a:rPr altLang="zh-CN">
                <a:sym typeface="+mn-ea"/>
              </a:rPr>
              <a:t>&lt;/a&gt;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&lt;/td&gt;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&lt;/tr&gt;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olidFill>
                  <a:srgbClr val="FF0000"/>
                </a:solidFill>
                <a:sym typeface="+mn-ea"/>
              </a:rPr>
              <a:t>$TOMCAT_HOME$/conf/server.xml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&lt;Connector port="8080" protocol="HTTP/1.1" 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          connectionTimeout="20000" 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          redirectPort="8443" useBodyEncodingForURI=“utf-8"/&gt;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HTTP</a:t>
            </a:r>
            <a:r>
              <a:rPr>
                <a:sym typeface="+mn-ea"/>
              </a:rPr>
              <a:t>协议的无状态概述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123" name="Oval 3"/>
          <p:cNvSpPr/>
          <p:nvPr/>
        </p:nvSpPr>
        <p:spPr>
          <a:xfrm>
            <a:off x="6529070" y="1981200"/>
            <a:ext cx="3429000" cy="38100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zh-CN" dirty="0">
                <a:latin typeface="Arial" panose="020B0604020202020204" pitchFamily="34" charset="0"/>
              </a:rPr>
              <a:t>Tomcat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5124" name="Rectangle 4"/>
          <p:cNvSpPr/>
          <p:nvPr/>
        </p:nvSpPr>
        <p:spPr>
          <a:xfrm>
            <a:off x="6681470" y="3657600"/>
            <a:ext cx="1066800" cy="5334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dirty="0">
                <a:latin typeface="Arial" panose="020B0604020202020204" pitchFamily="34" charset="0"/>
              </a:rPr>
              <a:t>订购页面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5125" name="Oval 5"/>
          <p:cNvSpPr/>
          <p:nvPr/>
        </p:nvSpPr>
        <p:spPr>
          <a:xfrm>
            <a:off x="2719070" y="3048000"/>
            <a:ext cx="990600" cy="9144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客户</a:t>
            </a:r>
            <a:r>
              <a:rPr lang="zh-CN" altLang="zh-CN" sz="2200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1</a:t>
            </a:r>
            <a:endParaRPr lang="zh-CN" altLang="zh-CN" sz="2200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5126" name="Oval 6"/>
          <p:cNvSpPr/>
          <p:nvPr/>
        </p:nvSpPr>
        <p:spPr>
          <a:xfrm>
            <a:off x="2719070" y="4267200"/>
            <a:ext cx="990600" cy="9144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客户</a:t>
            </a:r>
            <a:r>
              <a:rPr lang="zh-CN" altLang="zh-CN" sz="2200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2</a:t>
            </a:r>
            <a:endParaRPr lang="zh-CN" altLang="zh-CN" sz="2200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5127" name="Line 7"/>
          <p:cNvSpPr/>
          <p:nvPr/>
        </p:nvSpPr>
        <p:spPr>
          <a:xfrm>
            <a:off x="3785870" y="3581400"/>
            <a:ext cx="2819400" cy="3048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128" name="Line 8"/>
          <p:cNvSpPr/>
          <p:nvPr/>
        </p:nvSpPr>
        <p:spPr>
          <a:xfrm flipV="1">
            <a:off x="3862070" y="4114800"/>
            <a:ext cx="2743200" cy="6858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129" name="Line 9"/>
          <p:cNvSpPr/>
          <p:nvPr/>
        </p:nvSpPr>
        <p:spPr>
          <a:xfrm flipH="1" flipV="1">
            <a:off x="3785870" y="4953000"/>
            <a:ext cx="2971800" cy="1524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5130" name="Line 10"/>
          <p:cNvSpPr/>
          <p:nvPr/>
        </p:nvSpPr>
        <p:spPr>
          <a:xfrm flipH="1">
            <a:off x="3862070" y="2895600"/>
            <a:ext cx="2743200" cy="3810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会话跟踪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会话</a:t>
            </a:r>
            <a:r>
              <a:rPr altLang="zh-CN">
                <a:sym typeface="+mn-ea"/>
              </a:rPr>
              <a:t>---</a:t>
            </a:r>
            <a:r>
              <a:rPr>
                <a:sym typeface="+mn-ea"/>
              </a:rPr>
              <a:t>一个客户的多次请求</a:t>
            </a:r>
            <a:endParaRPr lang="zh-CN" altLang="en-US" dirty="0"/>
          </a:p>
          <a:p>
            <a:r>
              <a:rPr>
                <a:sym typeface="+mn-ea"/>
              </a:rPr>
              <a:t>会话跟踪</a:t>
            </a:r>
            <a:r>
              <a:rPr altLang="zh-CN">
                <a:sym typeface="+mn-ea"/>
              </a:rPr>
              <a:t>---</a:t>
            </a:r>
            <a:r>
              <a:rPr>
                <a:sym typeface="+mn-ea"/>
              </a:rPr>
              <a:t>分辨不同客户的请求</a:t>
            </a:r>
            <a:endParaRPr lang="zh-CN" altLang="en-US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Servlet</a:t>
            </a:r>
            <a:r>
              <a:rPr>
                <a:sym typeface="+mn-ea"/>
              </a:rPr>
              <a:t>容器的解决方案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7171" name="Oval 3"/>
          <p:cNvSpPr/>
          <p:nvPr/>
        </p:nvSpPr>
        <p:spPr>
          <a:xfrm>
            <a:off x="6852285" y="2084070"/>
            <a:ext cx="3429000" cy="38100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zh-CN" dirty="0">
                <a:latin typeface="Arial" panose="020B0604020202020204" pitchFamily="34" charset="0"/>
              </a:rPr>
              <a:t>Tomcat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7172" name="Rectangle 4"/>
          <p:cNvSpPr/>
          <p:nvPr/>
        </p:nvSpPr>
        <p:spPr>
          <a:xfrm>
            <a:off x="7004685" y="3760470"/>
            <a:ext cx="1066800" cy="5334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dirty="0">
                <a:latin typeface="Arial" panose="020B0604020202020204" pitchFamily="34" charset="0"/>
              </a:rPr>
              <a:t>订购页面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7173" name="Oval 5"/>
          <p:cNvSpPr/>
          <p:nvPr/>
        </p:nvSpPr>
        <p:spPr>
          <a:xfrm>
            <a:off x="2508885" y="2846070"/>
            <a:ext cx="1524000" cy="1219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客户请求</a:t>
            </a:r>
            <a:r>
              <a:rPr lang="zh-CN" altLang="zh-CN" sz="2200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1</a:t>
            </a:r>
            <a:endParaRPr lang="zh-CN" altLang="zh-CN" sz="2200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7174" name="Oval 6"/>
          <p:cNvSpPr/>
          <p:nvPr/>
        </p:nvSpPr>
        <p:spPr>
          <a:xfrm>
            <a:off x="2508885" y="4293870"/>
            <a:ext cx="1524000" cy="9906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客户请求</a:t>
            </a:r>
            <a:r>
              <a:rPr lang="zh-CN" altLang="zh-CN" sz="2200" dirty="0">
                <a:solidFill>
                  <a:schemeClr val="bg1"/>
                </a:solidFill>
                <a:latin typeface="楷体_GB2312" pitchFamily="1" charset="-122"/>
                <a:ea typeface="楷体_GB2312" pitchFamily="1" charset="-122"/>
              </a:rPr>
              <a:t>2</a:t>
            </a:r>
            <a:endParaRPr lang="zh-CN" altLang="zh-CN" sz="2200" dirty="0">
              <a:solidFill>
                <a:schemeClr val="bg1"/>
              </a:solidFill>
              <a:latin typeface="楷体_GB2312" pitchFamily="1" charset="-122"/>
              <a:ea typeface="楷体_GB2312" pitchFamily="1" charset="-122"/>
            </a:endParaRPr>
          </a:p>
        </p:txBody>
      </p:sp>
      <p:sp>
        <p:nvSpPr>
          <p:cNvPr id="7175" name="Line 7"/>
          <p:cNvSpPr/>
          <p:nvPr/>
        </p:nvSpPr>
        <p:spPr>
          <a:xfrm>
            <a:off x="4109085" y="3684270"/>
            <a:ext cx="2819400" cy="3048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176" name="Line 8"/>
          <p:cNvSpPr/>
          <p:nvPr/>
        </p:nvSpPr>
        <p:spPr>
          <a:xfrm flipV="1">
            <a:off x="4032885" y="4217670"/>
            <a:ext cx="2895600" cy="5334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177" name="Text Box 9"/>
          <p:cNvSpPr txBox="1"/>
          <p:nvPr/>
        </p:nvSpPr>
        <p:spPr>
          <a:xfrm>
            <a:off x="5633085" y="2617470"/>
            <a:ext cx="401638" cy="42703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sz="2200" dirty="0">
                <a:latin typeface="Arial" panose="020B0604020202020204" pitchFamily="34" charset="0"/>
              </a:rPr>
              <a:t>id</a:t>
            </a:r>
            <a:endParaRPr lang="zh-CN" altLang="zh-CN" sz="2200" dirty="0">
              <a:latin typeface="Arial" panose="020B0604020202020204" pitchFamily="34" charset="0"/>
            </a:endParaRPr>
          </a:p>
        </p:txBody>
      </p:sp>
      <p:sp>
        <p:nvSpPr>
          <p:cNvPr id="7178" name="Line 10"/>
          <p:cNvSpPr/>
          <p:nvPr/>
        </p:nvSpPr>
        <p:spPr>
          <a:xfrm flipH="1">
            <a:off x="4109085" y="2998470"/>
            <a:ext cx="2743200" cy="4572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179" name="Line 11"/>
          <p:cNvSpPr/>
          <p:nvPr/>
        </p:nvSpPr>
        <p:spPr>
          <a:xfrm flipH="1" flipV="1">
            <a:off x="4109085" y="4979670"/>
            <a:ext cx="2895600" cy="22860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7180" name="Text Box 12"/>
          <p:cNvSpPr txBox="1"/>
          <p:nvPr/>
        </p:nvSpPr>
        <p:spPr>
          <a:xfrm>
            <a:off x="4947285" y="4065270"/>
            <a:ext cx="401638" cy="42703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sz="2200" dirty="0">
                <a:latin typeface="Arial" panose="020B0604020202020204" pitchFamily="34" charset="0"/>
              </a:rPr>
              <a:t>id</a:t>
            </a:r>
            <a:endParaRPr lang="zh-CN" altLang="zh-CN" sz="22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会话跟踪的技术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olidFill>
                  <a:srgbClr val="FF0000"/>
                </a:solidFill>
                <a:sym typeface="+mn-ea"/>
              </a:rPr>
              <a:t>Cookie</a:t>
            </a:r>
            <a:r>
              <a:rPr>
                <a:solidFill>
                  <a:srgbClr val="FF0000"/>
                </a:solidFill>
                <a:sym typeface="+mn-ea"/>
              </a:rPr>
              <a:t>技术</a:t>
            </a:r>
            <a:endParaRPr lang="zh-CN" altLang="en-US" dirty="0">
              <a:solidFill>
                <a:srgbClr val="FF0000"/>
              </a:solidFill>
            </a:endParaRPr>
          </a:p>
          <a:p>
            <a:r>
              <a:rPr altLang="zh-CN">
                <a:solidFill>
                  <a:srgbClr val="FF0000"/>
                </a:solidFill>
                <a:sym typeface="+mn-ea"/>
              </a:rPr>
              <a:t>HttpSession</a:t>
            </a:r>
            <a:endParaRPr lang="zh-CN" altLang="zh-CN" dirty="0">
              <a:solidFill>
                <a:srgbClr val="FF0000"/>
              </a:solidFill>
            </a:endParaRPr>
          </a:p>
          <a:p>
            <a:r>
              <a:rPr>
                <a:sym typeface="+mn-ea"/>
              </a:rPr>
              <a:t>隐藏表单域</a:t>
            </a:r>
            <a:endParaRPr lang="zh-CN" altLang="en-US" dirty="0"/>
          </a:p>
          <a:p>
            <a:r>
              <a:rPr altLang="zh-CN">
                <a:sym typeface="+mn-ea"/>
              </a:rPr>
              <a:t>URL</a:t>
            </a:r>
            <a:r>
              <a:rPr>
                <a:sym typeface="+mn-ea"/>
              </a:rPr>
              <a:t>重写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Cookie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219" name="Oval 3"/>
          <p:cNvSpPr/>
          <p:nvPr/>
        </p:nvSpPr>
        <p:spPr>
          <a:xfrm>
            <a:off x="1887220" y="2342515"/>
            <a:ext cx="2133600" cy="23622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b="1" dirty="0">
                <a:latin typeface="Arial" panose="020B0604020202020204" pitchFamily="34" charset="0"/>
                <a:ea typeface="楷体_GB2312" pitchFamily="1" charset="-122"/>
              </a:rPr>
              <a:t>客户端</a:t>
            </a:r>
            <a:endParaRPr lang="zh-CN" altLang="en-US" sz="2200" b="1" dirty="0">
              <a:latin typeface="Arial" panose="020B0604020202020204" pitchFamily="34" charset="0"/>
              <a:ea typeface="楷体_GB2312" pitchFamily="1" charset="-122"/>
            </a:endParaRPr>
          </a:p>
        </p:txBody>
      </p:sp>
      <p:sp>
        <p:nvSpPr>
          <p:cNvPr id="9220" name="Oval 4"/>
          <p:cNvSpPr/>
          <p:nvPr/>
        </p:nvSpPr>
        <p:spPr>
          <a:xfrm>
            <a:off x="7754620" y="1732915"/>
            <a:ext cx="2743200" cy="42672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zh-CN" sz="2200" b="1" dirty="0">
                <a:latin typeface="Arial" panose="020B0604020202020204" pitchFamily="34" charset="0"/>
              </a:rPr>
              <a:t>Tomcat</a:t>
            </a:r>
            <a:endParaRPr lang="zh-CN" altLang="zh-CN" sz="2200" b="1" dirty="0">
              <a:latin typeface="Arial" panose="020B0604020202020204" pitchFamily="34" charset="0"/>
            </a:endParaRPr>
          </a:p>
        </p:txBody>
      </p:sp>
      <p:sp>
        <p:nvSpPr>
          <p:cNvPr id="9221" name="Line 5"/>
          <p:cNvSpPr/>
          <p:nvPr/>
        </p:nvSpPr>
        <p:spPr>
          <a:xfrm>
            <a:off x="4020820" y="2875915"/>
            <a:ext cx="3657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9222" name="Text Box 6"/>
          <p:cNvSpPr txBox="1"/>
          <p:nvPr/>
        </p:nvSpPr>
        <p:spPr>
          <a:xfrm>
            <a:off x="4859020" y="2356803"/>
            <a:ext cx="151765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dirty="0">
                <a:latin typeface="Arial" panose="020B0604020202020204" pitchFamily="34" charset="0"/>
              </a:rPr>
              <a:t>1,</a:t>
            </a:r>
            <a:r>
              <a:rPr lang="zh-CN" altLang="en-US" dirty="0">
                <a:latin typeface="Arial" panose="020B0604020202020204" pitchFamily="34" charset="0"/>
              </a:rPr>
              <a:t>第一次请求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223" name="Line 7"/>
          <p:cNvSpPr/>
          <p:nvPr/>
        </p:nvSpPr>
        <p:spPr>
          <a:xfrm flipH="1">
            <a:off x="4173220" y="4018915"/>
            <a:ext cx="34290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9224" name="Text Box 8"/>
          <p:cNvSpPr txBox="1"/>
          <p:nvPr/>
        </p:nvSpPr>
        <p:spPr>
          <a:xfrm>
            <a:off x="4859020" y="3576003"/>
            <a:ext cx="274955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dirty="0">
                <a:latin typeface="Arial" panose="020B0604020202020204" pitchFamily="34" charset="0"/>
              </a:rPr>
              <a:t>2,</a:t>
            </a:r>
            <a:r>
              <a:rPr lang="zh-CN" altLang="en-US" dirty="0">
                <a:latin typeface="Arial" panose="020B0604020202020204" pitchFamily="34" charset="0"/>
              </a:rPr>
              <a:t>第一次响应</a:t>
            </a:r>
            <a:r>
              <a:rPr lang="zh-CN" altLang="zh-CN" dirty="0">
                <a:latin typeface="Arial" panose="020B0604020202020204" pitchFamily="34" charset="0"/>
              </a:rPr>
              <a:t>/</a:t>
            </a:r>
            <a:r>
              <a:rPr lang="zh-CN" altLang="en-US" dirty="0">
                <a:latin typeface="Arial" panose="020B0604020202020204" pitchFamily="34" charset="0"/>
              </a:rPr>
              <a:t>发送</a:t>
            </a:r>
            <a:r>
              <a:rPr lang="zh-CN" altLang="zh-CN" dirty="0">
                <a:latin typeface="Arial" panose="020B0604020202020204" pitchFamily="34" charset="0"/>
              </a:rPr>
              <a:t>Cookie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9225" name="Text Box 9"/>
          <p:cNvSpPr txBox="1"/>
          <p:nvPr/>
        </p:nvSpPr>
        <p:spPr>
          <a:xfrm>
            <a:off x="2192020" y="3790315"/>
            <a:ext cx="15430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dirty="0">
                <a:latin typeface="Arial" panose="020B0604020202020204" pitchFamily="34" charset="0"/>
              </a:rPr>
              <a:t>3,</a:t>
            </a:r>
            <a:r>
              <a:rPr lang="zh-CN" altLang="en-US" dirty="0">
                <a:latin typeface="Arial" panose="020B0604020202020204" pitchFamily="34" charset="0"/>
              </a:rPr>
              <a:t>保存</a:t>
            </a:r>
            <a:r>
              <a:rPr lang="zh-CN" altLang="zh-CN" dirty="0">
                <a:latin typeface="Arial" panose="020B0604020202020204" pitchFamily="34" charset="0"/>
              </a:rPr>
              <a:t>Cookie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9226" name="Line 10"/>
          <p:cNvSpPr/>
          <p:nvPr/>
        </p:nvSpPr>
        <p:spPr>
          <a:xfrm>
            <a:off x="4173220" y="4780915"/>
            <a:ext cx="3276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9227" name="Text Box 11"/>
          <p:cNvSpPr txBox="1"/>
          <p:nvPr/>
        </p:nvSpPr>
        <p:spPr>
          <a:xfrm>
            <a:off x="4859020" y="4284028"/>
            <a:ext cx="274955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dirty="0">
                <a:latin typeface="Arial" panose="020B0604020202020204" pitchFamily="34" charset="0"/>
              </a:rPr>
              <a:t>4,</a:t>
            </a:r>
            <a:r>
              <a:rPr lang="zh-CN" altLang="en-US" dirty="0">
                <a:latin typeface="Arial" panose="020B0604020202020204" pitchFamily="34" charset="0"/>
              </a:rPr>
              <a:t>第二次请求</a:t>
            </a:r>
            <a:r>
              <a:rPr lang="zh-CN" altLang="zh-CN" dirty="0">
                <a:latin typeface="Arial" panose="020B0604020202020204" pitchFamily="34" charset="0"/>
              </a:rPr>
              <a:t>/</a:t>
            </a:r>
            <a:r>
              <a:rPr lang="zh-CN" altLang="en-US" dirty="0">
                <a:latin typeface="Arial" panose="020B0604020202020204" pitchFamily="34" charset="0"/>
              </a:rPr>
              <a:t>附带</a:t>
            </a:r>
            <a:r>
              <a:rPr lang="zh-CN" altLang="zh-CN" dirty="0">
                <a:latin typeface="Arial" panose="020B0604020202020204" pitchFamily="34" charset="0"/>
              </a:rPr>
              <a:t>Cookie</a:t>
            </a:r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Cookie</a:t>
            </a:r>
            <a:r>
              <a:t>示例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String uid = req.getParameter("uid");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String pwd = req.getParameter("pwd");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//</a:t>
            </a:r>
            <a:r>
              <a:rPr>
                <a:sym typeface="+mn-ea"/>
              </a:rPr>
              <a:t>创建</a:t>
            </a:r>
            <a:r>
              <a:rPr altLang="zh-CN">
                <a:sym typeface="+mn-ea"/>
              </a:rPr>
              <a:t>Cookie</a:t>
            </a:r>
            <a:r>
              <a:rPr>
                <a:sym typeface="+mn-ea"/>
              </a:rPr>
              <a:t>名字为</a:t>
            </a:r>
            <a:r>
              <a:rPr altLang="zh-CN">
                <a:sym typeface="+mn-ea"/>
              </a:rPr>
              <a:t>uid</a:t>
            </a:r>
            <a:endParaRPr lang="zh-CN" altLang="zh-CN" dirty="0"/>
          </a:p>
          <a:p>
            <a:pPr>
              <a:buNone/>
            </a:pPr>
            <a:r>
              <a:rPr altLang="zh-CN">
                <a:solidFill>
                  <a:srgbClr val="FF0000"/>
                </a:solidFill>
                <a:sym typeface="+mn-ea"/>
              </a:rPr>
              <a:t>Cookie cookie = new Cookie("uid", uid);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//</a:t>
            </a:r>
            <a:r>
              <a:rPr>
                <a:sym typeface="+mn-ea"/>
              </a:rPr>
              <a:t>保存时间为</a:t>
            </a:r>
            <a:r>
              <a:rPr altLang="zh-CN">
                <a:sym typeface="+mn-ea"/>
              </a:rPr>
              <a:t>60</a:t>
            </a:r>
            <a:r>
              <a:rPr>
                <a:sym typeface="+mn-ea"/>
              </a:rPr>
              <a:t>分钟</a:t>
            </a:r>
            <a:endParaRPr lang="zh-CN" altLang="en-US" dirty="0"/>
          </a:p>
          <a:p>
            <a:pPr>
              <a:buNone/>
            </a:pPr>
            <a:r>
              <a:rPr altLang="zh-CN">
                <a:solidFill>
                  <a:srgbClr val="FF0000"/>
                </a:solidFill>
                <a:sym typeface="+mn-ea"/>
              </a:rPr>
              <a:t>cookie.setMaxAge(60*60);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//</a:t>
            </a:r>
            <a:r>
              <a:rPr>
                <a:sym typeface="+mn-ea"/>
              </a:rPr>
              <a:t>发送到客户端</a:t>
            </a:r>
            <a:endParaRPr lang="zh-CN" altLang="en-US" dirty="0"/>
          </a:p>
          <a:p>
            <a:pPr>
              <a:buNone/>
            </a:pPr>
            <a:r>
              <a:rPr altLang="zh-CN">
                <a:solidFill>
                  <a:srgbClr val="FF0000"/>
                </a:solidFill>
                <a:sym typeface="+mn-ea"/>
              </a:rPr>
              <a:t>resp.addCookie(cookie);</a:t>
            </a:r>
            <a:endParaRPr lang="zh-CN" altLang="zh-CN" dirty="0">
              <a:solidFill>
                <a:srgbClr val="FF0000"/>
              </a:solidFill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Cookie</a:t>
            </a:r>
            <a:r>
              <a:rPr>
                <a:sym typeface="+mn-ea"/>
              </a:rPr>
              <a:t>示例</a:t>
            </a:r>
            <a:r>
              <a:rPr altLang="zh-CN">
                <a:sym typeface="+mn-ea"/>
              </a:rPr>
              <a:t>2</a:t>
            </a:r>
            <a:br>
              <a:rPr lang="zh-CN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response.setContentType("text/html;charset=utf-8");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PrintWriter out = response.getWriter();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String texthtml="&lt;html&gt;&lt;head&gt;&lt;/head&gt;&lt;body&gt;</a:t>
            </a:r>
            <a:r>
              <a:rPr>
                <a:sym typeface="+mn-ea"/>
              </a:rPr>
              <a:t>成功</a:t>
            </a:r>
            <a:r>
              <a:rPr altLang="zh-CN">
                <a:sym typeface="+mn-ea"/>
              </a:rPr>
              <a:t>" 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out.println(texthtml);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out.println("</a:t>
            </a:r>
            <a:r>
              <a:rPr>
                <a:sym typeface="+mn-ea"/>
              </a:rPr>
              <a:t>请求的客户为</a:t>
            </a:r>
            <a:r>
              <a:rPr altLang="zh-CN">
                <a:sym typeface="+mn-ea"/>
              </a:rPr>
              <a:t>:");</a:t>
            </a:r>
            <a:endParaRPr lang="zh-CN" altLang="zh-CN" dirty="0"/>
          </a:p>
          <a:p>
            <a:pPr>
              <a:buNone/>
            </a:pPr>
            <a:r>
              <a:rPr altLang="zh-CN">
                <a:solidFill>
                  <a:srgbClr val="FF0000"/>
                </a:solidFill>
                <a:sym typeface="+mn-ea"/>
              </a:rPr>
              <a:t>out.println(request.getHeader("Cookie"));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out.println("&lt;/body&gt;&lt;/html&gt;");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heme/theme1.xml><?xml version="1.0" encoding="utf-8"?>
<a:theme xmlns:a="http://schemas.openxmlformats.org/drawingml/2006/main" name="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2323</Words>
  <Application>WPS 演示</Application>
  <PresentationFormat>宽屏</PresentationFormat>
  <Paragraphs>203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汉仪旗黑-85S</vt:lpstr>
      <vt:lpstr>楷体_GB2312</vt:lpstr>
      <vt:lpstr>新宋体</vt:lpstr>
      <vt:lpstr>Arial Unicode MS</vt:lpstr>
      <vt:lpstr>Calibri</vt:lpstr>
      <vt:lpstr>Office 主题​​</vt:lpstr>
      <vt:lpstr>会话跟踪（上）</vt:lpstr>
      <vt:lpstr>主要内容</vt:lpstr>
      <vt:lpstr>HTTP协议的无状态概述 </vt:lpstr>
      <vt:lpstr>会话跟踪 </vt:lpstr>
      <vt:lpstr>Servlet容器的解决方案 </vt:lpstr>
      <vt:lpstr>会话跟踪的技术 </vt:lpstr>
      <vt:lpstr>Cookie</vt:lpstr>
      <vt:lpstr>Cookie示例</vt:lpstr>
      <vt:lpstr>Cookie示例2 </vt:lpstr>
      <vt:lpstr>Cookie的种类 </vt:lpstr>
      <vt:lpstr>HttpSession </vt:lpstr>
      <vt:lpstr>HttpSession示例1 </vt:lpstr>
      <vt:lpstr>HttpSession示例2</vt:lpstr>
      <vt:lpstr>使用Session跟踪用户 </vt:lpstr>
      <vt:lpstr>思考</vt:lpstr>
      <vt:lpstr>HttpSession与Cookie对象的关系 </vt:lpstr>
      <vt:lpstr>Session与Cookie比较</vt:lpstr>
      <vt:lpstr>Session的生命周期 </vt:lpstr>
      <vt:lpstr>隐藏表单域 </vt:lpstr>
      <vt:lpstr>第一种方案</vt:lpstr>
      <vt:lpstr>第二种方案 </vt:lpstr>
      <vt:lpstr>URL重写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崔剑</dc:creator>
  <cp:lastModifiedBy>剑  哥</cp:lastModifiedBy>
  <cp:revision>6</cp:revision>
  <dcterms:created xsi:type="dcterms:W3CDTF">2020-07-05T15:07:00Z</dcterms:created>
  <dcterms:modified xsi:type="dcterms:W3CDTF">2020-07-14T06:00:07Z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

<file path=docProps/thumbnail.jpeg>
</file>